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9C3D2-7FA0-A745-8946-8D388F37D855}" type="datetimeFigureOut">
              <a:rPr lang="en-US" smtClean="0"/>
              <a:t>05/11/14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12A4E-D066-E044-B6ED-FDA884711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9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B443A-ECF3-1444-BC71-68AA6A7CD20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6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B443A-ECF3-1444-BC71-68AA6A7CD20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9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442-6C3F-B44A-A9BF-C82C7F04E78E}" type="datetimeFigureOut">
              <a:rPr lang="en-US" smtClean="0"/>
              <a:t>05/11/14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BA86-3607-6444-8585-3DAF11F2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9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442-6C3F-B44A-A9BF-C82C7F04E78E}" type="datetimeFigureOut">
              <a:rPr lang="en-US" smtClean="0"/>
              <a:t>05/11/14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BA86-3607-6444-8585-3DAF11F2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1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442-6C3F-B44A-A9BF-C82C7F04E78E}" type="datetimeFigureOut">
              <a:rPr lang="en-US" smtClean="0"/>
              <a:t>05/11/14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BA86-3607-6444-8585-3DAF11F2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1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442-6C3F-B44A-A9BF-C82C7F04E78E}" type="datetimeFigureOut">
              <a:rPr lang="en-US" smtClean="0"/>
              <a:t>05/11/14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BA86-3607-6444-8585-3DAF11F2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4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442-6C3F-B44A-A9BF-C82C7F04E78E}" type="datetimeFigureOut">
              <a:rPr lang="en-US" smtClean="0"/>
              <a:t>05/11/14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BA86-3607-6444-8585-3DAF11F2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442-6C3F-B44A-A9BF-C82C7F04E78E}" type="datetimeFigureOut">
              <a:rPr lang="en-US" smtClean="0"/>
              <a:t>05/11/14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BA86-3607-6444-8585-3DAF11F2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2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442-6C3F-B44A-A9BF-C82C7F04E78E}" type="datetimeFigureOut">
              <a:rPr lang="en-US" smtClean="0"/>
              <a:t>05/11/14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BA86-3607-6444-8585-3DAF11F2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442-6C3F-B44A-A9BF-C82C7F04E78E}" type="datetimeFigureOut">
              <a:rPr lang="en-US" smtClean="0"/>
              <a:t>05/11/14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BA86-3607-6444-8585-3DAF11F2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5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442-6C3F-B44A-A9BF-C82C7F04E78E}" type="datetimeFigureOut">
              <a:rPr lang="en-US" smtClean="0"/>
              <a:t>05/11/14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BA86-3607-6444-8585-3DAF11F2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8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442-6C3F-B44A-A9BF-C82C7F04E78E}" type="datetimeFigureOut">
              <a:rPr lang="en-US" smtClean="0"/>
              <a:t>05/11/14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BA86-3607-6444-8585-3DAF11F2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2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442-6C3F-B44A-A9BF-C82C7F04E78E}" type="datetimeFigureOut">
              <a:rPr lang="en-US" smtClean="0"/>
              <a:t>05/11/14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BA86-3607-6444-8585-3DAF11F2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9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5442-6C3F-B44A-A9BF-C82C7F04E78E}" type="datetimeFigureOut">
              <a:rPr lang="en-US" smtClean="0"/>
              <a:t>05/11/14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6BA86-3607-6444-8585-3DAF11F210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3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-services-strategy.org.uk/ppp-database/ppp-partnership-database/ppp-strategic-partnerships-database-2012-2013.pdf" TargetMode="External"/><Relationship Id="rId4" Type="http://schemas.openxmlformats.org/officeDocument/2006/relationships/hyperlink" Target="http://www.european-services-strategy.org.uk/publications/essu-research-reports/the-mutation-of-privatisation-a-critical-asses/mutation-of-privatisation.pdf" TargetMode="External"/><Relationship Id="rId5" Type="http://schemas.openxmlformats.org/officeDocument/2006/relationships/hyperlink" Target="http://www.european-services-strategy.org.uk/publications/public-bodies/transformation-and-public-service-reform/transformation-strategies/costs-and-consequences-of-commissioning-counci/costs-and-consequences-of-commissioning-council.pdf" TargetMode="External"/><Relationship Id="rId6" Type="http://schemas.openxmlformats.org/officeDocument/2006/relationships/hyperlink" Target="http://www.independentaction.net/wp-content/uploads/2011/03/Ideological-Context-final.pdf" TargetMode="Externa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uropean-services-strategy.org.uk/ppp-database/ppp-equity-database/ppp-equity-report-final-full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0" y="1524000"/>
            <a:ext cx="7772400" cy="20764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New Forms of Privatization</a:t>
            </a:r>
            <a:br>
              <a:rPr lang="en-US" sz="3200" b="1" dirty="0" smtClean="0">
                <a:solidFill>
                  <a:srgbClr val="00009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Making </a:t>
            </a:r>
            <a:r>
              <a:rPr lang="en-US" sz="2800" b="1" dirty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t Public: 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Evidence and Action Against Privatization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200" b="1" dirty="0" smtClean="0"/>
              <a:t>National Union of Public and General Employees</a:t>
            </a:r>
            <a:br>
              <a:rPr lang="en-US" sz="2200" b="1" dirty="0" smtClean="0"/>
            </a:br>
            <a:r>
              <a:rPr lang="en-US" sz="1600" dirty="0" smtClean="0"/>
              <a:t>Ottawa, Canada</a:t>
            </a:r>
            <a:br>
              <a:rPr lang="en-US" sz="1600" dirty="0" smtClean="0"/>
            </a:br>
            <a:r>
              <a:rPr lang="en-US" sz="1600" dirty="0" smtClean="0"/>
              <a:t>28-30 October 2014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1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Dexter </a:t>
            </a:r>
            <a:r>
              <a:rPr lang="en-US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Whitfield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Director, European Services Strategy Unit,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Adjunct </a:t>
            </a:r>
            <a:r>
              <a:rPr 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Associate Professor,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Australian Workplace </a:t>
            </a:r>
            <a:r>
              <a:rPr 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Innovation and Social Research Centre, </a:t>
            </a:r>
            <a:br>
              <a:rPr 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of Adelaide</a:t>
            </a:r>
            <a:endParaRPr lang="en-US" sz="1400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5363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20716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90"/>
                </a:solidFill>
              </a:rPr>
              <a:t>P3 </a:t>
            </a:r>
            <a:r>
              <a:rPr lang="en-US" sz="3200" b="1" dirty="0" smtClean="0">
                <a:solidFill>
                  <a:srgbClr val="000090"/>
                </a:solidFill>
              </a:rPr>
              <a:t>Strategic </a:t>
            </a:r>
            <a:r>
              <a:rPr lang="en-US" sz="3200" b="1" dirty="0">
                <a:solidFill>
                  <a:srgbClr val="000090"/>
                </a:solidFill>
              </a:rPr>
              <a:t>P</a:t>
            </a:r>
            <a:r>
              <a:rPr lang="en-US" sz="3200" b="1" dirty="0" smtClean="0">
                <a:solidFill>
                  <a:srgbClr val="000090"/>
                </a:solidFill>
              </a:rPr>
              <a:t>artnerships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279740"/>
            <a:ext cx="8229600" cy="484642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</a:rPr>
              <a:t>Long-term, multi-service, multi-$m contract.</a:t>
            </a:r>
          </a:p>
          <a:p>
            <a:r>
              <a:rPr lang="en-US" sz="2400" dirty="0" smtClean="0">
                <a:latin typeface="Arial" charset="0"/>
              </a:rPr>
              <a:t>50 – 1,000 staff transfer to contractor or Joint Venture Company.</a:t>
            </a:r>
          </a:p>
          <a:p>
            <a:r>
              <a:rPr lang="en-US" sz="2400" dirty="0" smtClean="0">
                <a:latin typeface="Arial" charset="0"/>
              </a:rPr>
              <a:t>Contracts 10 -12 years with 5 year extension option, highways and waste contracts 25+ years.</a:t>
            </a:r>
          </a:p>
          <a:p>
            <a:r>
              <a:rPr lang="en-US" sz="2400" dirty="0" smtClean="0">
                <a:latin typeface="Arial" charset="0"/>
              </a:rPr>
              <a:t>Focus on services and revenue budgets.</a:t>
            </a:r>
          </a:p>
          <a:p>
            <a:r>
              <a:rPr lang="en-US" sz="2400" dirty="0" smtClean="0">
                <a:latin typeface="Arial" charset="0"/>
              </a:rPr>
              <a:t>Minimal private finance because small infrastructure element.</a:t>
            </a:r>
          </a:p>
          <a:p>
            <a:r>
              <a:rPr lang="en-US" sz="2400" dirty="0" smtClean="0">
                <a:latin typeface="Arial" charset="0"/>
              </a:rPr>
              <a:t>Big savings and job generation targets but…….</a:t>
            </a:r>
          </a:p>
          <a:p>
            <a:r>
              <a:rPr lang="en-US" sz="2400" dirty="0" smtClean="0">
                <a:latin typeface="Arial" charset="0"/>
              </a:rPr>
              <a:t>‘World class services’ &amp; ‘beyond </a:t>
            </a:r>
            <a:r>
              <a:rPr lang="en-US" sz="2400" dirty="0">
                <a:latin typeface="Arial" charset="0"/>
              </a:rPr>
              <a:t>e</a:t>
            </a:r>
            <a:r>
              <a:rPr lang="en-US" sz="2400" dirty="0" smtClean="0">
                <a:latin typeface="Arial" charset="0"/>
              </a:rPr>
              <a:t>xcellence’ claims.</a:t>
            </a:r>
          </a:p>
          <a:p>
            <a:r>
              <a:rPr lang="en-US" sz="2400" dirty="0" smtClean="0">
                <a:latin typeface="Arial" charset="0"/>
              </a:rPr>
              <a:t>Highways are ‘whole service’ contracts.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66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P3 strategic partnerships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 t="-8924" b="-8924"/>
          <a:stretch>
            <a:fillRect/>
          </a:stretch>
        </p:blipFill>
        <p:spPr>
          <a:xfrm>
            <a:off x="610118" y="1282568"/>
            <a:ext cx="7968899" cy="4432951"/>
          </a:xfrm>
        </p:spPr>
      </p:pic>
    </p:spTree>
    <p:extLst>
      <p:ext uri="{BB962C8B-B14F-4D97-AF65-F5344CB8AC3E}">
        <p14:creationId xmlns:p14="http://schemas.microsoft.com/office/powerpoint/2010/main" val="266468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Impact investing - </a:t>
            </a:r>
            <a:r>
              <a:rPr lang="en-US" sz="3600" b="1" dirty="0">
                <a:solidFill>
                  <a:srgbClr val="000090"/>
                </a:solidFill>
              </a:rPr>
              <a:t>s</a:t>
            </a:r>
            <a:r>
              <a:rPr lang="en-US" sz="3600" b="1" dirty="0" smtClean="0">
                <a:solidFill>
                  <a:srgbClr val="000090"/>
                </a:solidFill>
              </a:rPr>
              <a:t>ocial investment</a:t>
            </a:r>
            <a:endParaRPr lang="en-US" sz="3600" b="1" dirty="0">
              <a:solidFill>
                <a:srgbClr val="000090"/>
              </a:solidFill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New market for financial intermediaries, contractors, consultants &amp; lawyers.</a:t>
            </a:r>
          </a:p>
          <a:p>
            <a:r>
              <a:rPr lang="en-US" sz="2400" dirty="0" smtClean="0"/>
              <a:t>Promoted by JP Morgan, Goldman Sachs, Bank of America.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“..</a:t>
            </a:r>
            <a:r>
              <a:rPr lang="en-US" sz="2400" i="1" dirty="0" smtClean="0">
                <a:solidFill>
                  <a:srgbClr val="FF0000"/>
                </a:solidFill>
              </a:rPr>
              <a:t>allows </a:t>
            </a:r>
            <a:r>
              <a:rPr lang="en-US" sz="2400" i="1" dirty="0">
                <a:solidFill>
                  <a:srgbClr val="FF0000"/>
                </a:solidFill>
              </a:rPr>
              <a:t>government to purchase results</a:t>
            </a:r>
            <a:r>
              <a:rPr lang="en-US" sz="2400" dirty="0">
                <a:solidFill>
                  <a:srgbClr val="FF0000"/>
                </a:solidFill>
              </a:rPr>
              <a:t>” </a:t>
            </a:r>
            <a:r>
              <a:rPr lang="en-US" sz="2400" dirty="0"/>
              <a:t>(G8 Taskforce)</a:t>
            </a:r>
          </a:p>
          <a:p>
            <a:r>
              <a:rPr lang="en-US" sz="2400" dirty="0" smtClean="0"/>
              <a:t>Enforces neoliberal role of government – public sector as facilitator with loss of accountability.</a:t>
            </a:r>
          </a:p>
          <a:p>
            <a:r>
              <a:rPr lang="en-US" sz="2400" dirty="0" smtClean="0"/>
              <a:t>Market redefining impact assessment. </a:t>
            </a:r>
          </a:p>
          <a:p>
            <a:r>
              <a:rPr lang="en-US" sz="2400" dirty="0" smtClean="0"/>
              <a:t>No reference to quality of jobs and trade union organization – charities, social enterprises. </a:t>
            </a:r>
          </a:p>
          <a:p>
            <a:r>
              <a:rPr lang="en-US" sz="2400" dirty="0" smtClean="0"/>
              <a:t>Secondary market in SIBs – the Social Stock Exchange!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90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Social Impact Bonds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l="-13588" r="-13588"/>
          <a:stretch>
            <a:fillRect/>
          </a:stretch>
        </p:blipFill>
        <p:spPr>
          <a:xfrm>
            <a:off x="0" y="1417638"/>
            <a:ext cx="4836177" cy="3567112"/>
          </a:xfrm>
        </p:spPr>
      </p:pic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990" y="1340605"/>
            <a:ext cx="4112155" cy="46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0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Social Impact Bonds – savings?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10269" r="-10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239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615" b="-2615"/>
          <a:stretch>
            <a:fillRect/>
          </a:stretch>
        </p:blipFill>
        <p:spPr>
          <a:xfrm>
            <a:off x="457200" y="476250"/>
            <a:ext cx="8229600" cy="5649913"/>
          </a:xfrm>
        </p:spPr>
      </p:pic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64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Transfer of services to social enterprises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Initially Housing Management Companies, </a:t>
            </a:r>
            <a:r>
              <a:rPr lang="en-GB" sz="2400" dirty="0"/>
              <a:t>Leisure and Care </a:t>
            </a:r>
            <a:r>
              <a:rPr lang="en-GB" sz="2400" dirty="0" smtClean="0"/>
              <a:t>Trusts.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Now</a:t>
            </a:r>
          </a:p>
          <a:p>
            <a:r>
              <a:rPr lang="en-GB" sz="2400" dirty="0" smtClean="0"/>
              <a:t>Local Authority Trading Companies</a:t>
            </a:r>
          </a:p>
          <a:p>
            <a:r>
              <a:rPr lang="en-GB" sz="2400" dirty="0" smtClean="0"/>
              <a:t>Social Enterprises - some believe this is not privatization</a:t>
            </a:r>
          </a:p>
          <a:p>
            <a:r>
              <a:rPr lang="en-GB" sz="2400" dirty="0" smtClean="0"/>
              <a:t>Local Enterprise Partnerships </a:t>
            </a:r>
            <a:r>
              <a:rPr lang="en-GB" sz="2400" dirty="0"/>
              <a:t>for economic development, transport and housing investment</a:t>
            </a:r>
            <a:r>
              <a:rPr lang="en-IE" sz="2400" dirty="0"/>
              <a:t> </a:t>
            </a:r>
            <a:endParaRPr lang="en-GB" sz="2400" dirty="0"/>
          </a:p>
          <a:p>
            <a:r>
              <a:rPr lang="en-GB" sz="2400" dirty="0" smtClean="0"/>
              <a:t>Over C$400m UK government grants </a:t>
            </a:r>
            <a:r>
              <a:rPr lang="en-GB" sz="2400" dirty="0"/>
              <a:t>to establish social </a:t>
            </a:r>
            <a:r>
              <a:rPr lang="en-GB" sz="2400" dirty="0" smtClean="0"/>
              <a:t>enterprises in health &amp; local government. </a:t>
            </a:r>
          </a:p>
          <a:p>
            <a:r>
              <a:rPr lang="en-GB" sz="2400" dirty="0" smtClean="0">
                <a:latin typeface="Arial" charset="0"/>
              </a:rPr>
              <a:t>Motives and potentially </a:t>
            </a:r>
            <a:r>
              <a:rPr lang="en-GB" sz="2400" i="1" dirty="0" smtClean="0">
                <a:latin typeface="Arial" charset="0"/>
              </a:rPr>
              <a:t>‘poisoned chalices’?</a:t>
            </a: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2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Personal budgets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40960"/>
            <a:ext cx="8229600" cy="488520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Personalisation agenda and ‘co-production’.</a:t>
            </a:r>
          </a:p>
          <a:p>
            <a:r>
              <a:rPr lang="en-GB" sz="2400" dirty="0" smtClean="0"/>
              <a:t>Initially to give people requiring long-term complex needs with more control over services.</a:t>
            </a:r>
          </a:p>
          <a:p>
            <a:r>
              <a:rPr lang="en-GB" sz="2400" dirty="0" smtClean="0"/>
              <a:t>Extended entitlement to more and more groups in social care, health and special educational needs.</a:t>
            </a:r>
          </a:p>
          <a:p>
            <a:pPr lvl="1"/>
            <a:r>
              <a:rPr lang="en-GB" sz="2000" dirty="0"/>
              <a:t>A</a:t>
            </a:r>
            <a:r>
              <a:rPr lang="en-GB" sz="2000" dirty="0" smtClean="0"/>
              <a:t> direct payment to purchase services (24% social care)</a:t>
            </a:r>
          </a:p>
          <a:p>
            <a:pPr lvl="1"/>
            <a:r>
              <a:rPr lang="en-GB" sz="2000" dirty="0" smtClean="0"/>
              <a:t>An account held and managed by local government</a:t>
            </a:r>
          </a:p>
          <a:p>
            <a:pPr lvl="1"/>
            <a:r>
              <a:rPr lang="en-GB" sz="2000" dirty="0" smtClean="0"/>
              <a:t>An account held by a third party and called off by users</a:t>
            </a:r>
          </a:p>
          <a:p>
            <a:pPr lvl="1"/>
            <a:r>
              <a:rPr lang="en-GB" sz="2000" dirty="0" smtClean="0"/>
              <a:t>Integrated health and social care personal budgets April 2015</a:t>
            </a:r>
          </a:p>
          <a:p>
            <a:r>
              <a:rPr lang="en-GB" sz="2400" dirty="0" smtClean="0"/>
              <a:t>Effect of budget cuts.</a:t>
            </a:r>
          </a:p>
          <a:p>
            <a:r>
              <a:rPr lang="en-GB" sz="2400" dirty="0" smtClean="0"/>
              <a:t>Service </a:t>
            </a:r>
            <a:r>
              <a:rPr lang="en-GB" sz="2400" dirty="0"/>
              <a:t>users select a service </a:t>
            </a:r>
            <a:r>
              <a:rPr lang="en-GB" sz="2400" dirty="0" smtClean="0"/>
              <a:t>provider</a:t>
            </a:r>
            <a:r>
              <a:rPr lang="en-GB" sz="2400" dirty="0"/>
              <a:t> </a:t>
            </a:r>
            <a:r>
              <a:rPr lang="en-GB" sz="2400" dirty="0" smtClean="0"/>
              <a:t>– increased role for voluntary &amp; community services – ‘virtual market places’</a:t>
            </a:r>
            <a:endParaRPr lang="en-IE" sz="2400" dirty="0" smtClean="0"/>
          </a:p>
          <a:p>
            <a:r>
              <a:rPr lang="en-GB" sz="2400" dirty="0"/>
              <a:t>Legal constraints imposed on use in in-house services.</a:t>
            </a:r>
          </a:p>
          <a:p>
            <a:r>
              <a:rPr lang="en-US" sz="2400" dirty="0" smtClean="0"/>
              <a:t>Variant to education vouchers.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944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Future of P3 projects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GB" sz="2400" dirty="0" smtClean="0"/>
              <a:t>Citywide </a:t>
            </a:r>
            <a:r>
              <a:rPr lang="en-GB" sz="2400" dirty="0"/>
              <a:t>contracts combining infrastructure &amp; </a:t>
            </a:r>
            <a:r>
              <a:rPr lang="en-GB" sz="2400" dirty="0" smtClean="0"/>
              <a:t>services</a:t>
            </a:r>
          </a:p>
          <a:p>
            <a:pPr marL="342900" lvl="1" indent="-342900">
              <a:buFont typeface="Arial"/>
              <a:buChar char="•"/>
            </a:pPr>
            <a:r>
              <a:rPr lang="en-GB" sz="2400" dirty="0" smtClean="0"/>
              <a:t>Growth </a:t>
            </a:r>
            <a:r>
              <a:rPr lang="en-GB" sz="2400" dirty="0"/>
              <a:t>of secondary market trading public assets and </a:t>
            </a:r>
            <a:r>
              <a:rPr lang="en-GB" sz="2400" dirty="0" smtClean="0"/>
              <a:t>offshore tax evasion – Canada - </a:t>
            </a:r>
            <a:r>
              <a:rPr lang="en-GB" sz="2400" dirty="0"/>
              <a:t>UK reform for public sector equity stakes!  </a:t>
            </a:r>
          </a:p>
          <a:p>
            <a:r>
              <a:rPr lang="en-GB" sz="2400" dirty="0"/>
              <a:t>Exclusion of support services but also growth of hospital hotel services contracts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en-GB" sz="2400" dirty="0" smtClean="0"/>
              <a:t>Buy-back proposals – who pays and need for end of P3s.</a:t>
            </a:r>
          </a:p>
          <a:p>
            <a:r>
              <a:rPr lang="en-GB" sz="2400" dirty="0" smtClean="0"/>
              <a:t>Increased monetizing/recycling of public assets.</a:t>
            </a:r>
          </a:p>
          <a:p>
            <a:pPr marL="342900" lvl="1" indent="-342900">
              <a:buFont typeface="Arial"/>
              <a:buChar char="•"/>
            </a:pPr>
            <a:r>
              <a:rPr lang="en-GB" sz="2400" dirty="0"/>
              <a:t>Created Corporate Welfare system – </a:t>
            </a:r>
            <a:r>
              <a:rPr lang="en-GB" sz="2400" dirty="0" smtClean="0"/>
              <a:t>P3 </a:t>
            </a:r>
            <a:r>
              <a:rPr lang="en-GB" sz="2400" dirty="0"/>
              <a:t>Wealth </a:t>
            </a:r>
            <a:r>
              <a:rPr lang="en-GB" sz="2400" dirty="0" smtClean="0"/>
              <a:t>Machine.</a:t>
            </a:r>
            <a:br>
              <a:rPr lang="en-GB" sz="2400" dirty="0" smtClean="0"/>
            </a:br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Need for new integrated direct public investment model, alliances and action strategies.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2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b="1" dirty="0" smtClean="0">
                <a:solidFill>
                  <a:srgbClr val="000090"/>
                </a:solidFill>
              </a:rPr>
              <a:t>Performance of new privatizations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1" dirty="0">
              <a:solidFill>
                <a:srgbClr val="000090"/>
              </a:solidFill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5058824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Local Authority Trading Companies – several closures/wage cuts</a:t>
            </a:r>
          </a:p>
          <a:p>
            <a:r>
              <a:rPr lang="en-US" sz="2000" dirty="0" smtClean="0"/>
              <a:t>Employee-owned </a:t>
            </a:r>
            <a:r>
              <a:rPr lang="en-US" sz="2000" dirty="0"/>
              <a:t>b</a:t>
            </a:r>
            <a:r>
              <a:rPr lang="en-US" sz="2000" dirty="0" smtClean="0"/>
              <a:t>us companies – gone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anagement buyouts – gone</a:t>
            </a:r>
          </a:p>
          <a:p>
            <a:r>
              <a:rPr lang="en-US" sz="2000" dirty="0"/>
              <a:t>Mutual building societies – many </a:t>
            </a:r>
            <a:r>
              <a:rPr lang="en-US" sz="2000" dirty="0" smtClean="0"/>
              <a:t>demutualized</a:t>
            </a:r>
          </a:p>
          <a:p>
            <a:r>
              <a:rPr lang="en-US" sz="2000" dirty="0" smtClean="0"/>
              <a:t>Largest leisure trust operates as a private contractor</a:t>
            </a:r>
          </a:p>
          <a:p>
            <a:r>
              <a:rPr lang="en-US" sz="2000" dirty="0" smtClean="0"/>
              <a:t>Growth of national chains housing associations diversified into social care and private housing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306286"/>
            <a:ext cx="6896100" cy="216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9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Agenda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400" dirty="0"/>
              <a:t>Current context</a:t>
            </a:r>
          </a:p>
          <a:p>
            <a:r>
              <a:rPr lang="en-US" sz="2400" dirty="0"/>
              <a:t>Why new forms of privatisation have </a:t>
            </a:r>
            <a:r>
              <a:rPr lang="en-US" sz="2400" dirty="0" smtClean="0"/>
              <a:t>emerged</a:t>
            </a:r>
            <a:endParaRPr lang="en-US" sz="2400" dirty="0"/>
          </a:p>
          <a:p>
            <a:r>
              <a:rPr lang="en-US" sz="2400" dirty="0" smtClean="0"/>
              <a:t>New </a:t>
            </a:r>
            <a:r>
              <a:rPr lang="en-US" sz="2400" dirty="0"/>
              <a:t>forms </a:t>
            </a:r>
            <a:r>
              <a:rPr lang="en-US" sz="2400" dirty="0" smtClean="0"/>
              <a:t>of privatization</a:t>
            </a:r>
            <a:endParaRPr lang="en-US" sz="2400" dirty="0"/>
          </a:p>
          <a:p>
            <a:r>
              <a:rPr lang="en-US" sz="2400" dirty="0" smtClean="0"/>
              <a:t>Economics of the new privatization</a:t>
            </a:r>
          </a:p>
          <a:p>
            <a:r>
              <a:rPr lang="en-US" sz="2400" dirty="0"/>
              <a:t>The vested interests promoting these new forms</a:t>
            </a:r>
          </a:p>
          <a:p>
            <a:r>
              <a:rPr lang="en-US" sz="2400" dirty="0" smtClean="0"/>
              <a:t>Examples of new forms of privatization</a:t>
            </a:r>
          </a:p>
          <a:p>
            <a:r>
              <a:rPr lang="en-US" sz="2400" dirty="0" smtClean="0"/>
              <a:t>Performance of new forms of privatization</a:t>
            </a:r>
            <a:endParaRPr lang="en-US" sz="2400" dirty="0"/>
          </a:p>
          <a:p>
            <a:r>
              <a:rPr lang="en-US" sz="2400" dirty="0" smtClean="0"/>
              <a:t>Effect </a:t>
            </a:r>
            <a:r>
              <a:rPr lang="en-US" sz="2400" dirty="0"/>
              <a:t>of a 'public service economy'</a:t>
            </a:r>
          </a:p>
          <a:p>
            <a:r>
              <a:rPr lang="en-US" sz="2400" dirty="0"/>
              <a:t>Impacts </a:t>
            </a:r>
            <a:r>
              <a:rPr lang="en-US" sz="2400" dirty="0" smtClean="0"/>
              <a:t>for </a:t>
            </a:r>
            <a:r>
              <a:rPr lang="en-US" sz="2400" dirty="0"/>
              <a:t>service users and public employees   </a:t>
            </a:r>
          </a:p>
          <a:p>
            <a:r>
              <a:rPr lang="en-US" sz="2400" dirty="0"/>
              <a:t>Lessons learnt and action strategies</a:t>
            </a:r>
            <a:endParaRPr lang="en-US" sz="2400" dirty="0">
              <a:latin typeface="Arial" charset="0"/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10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000090"/>
                </a:solidFill>
              </a:rPr>
              <a:t/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3600" b="1" dirty="0" smtClean="0">
                <a:solidFill>
                  <a:srgbClr val="000090"/>
                </a:solidFill>
              </a:rPr>
              <a:t>Effect </a:t>
            </a:r>
            <a:r>
              <a:rPr lang="en-US" sz="3600" b="1" dirty="0">
                <a:solidFill>
                  <a:srgbClr val="000090"/>
                </a:solidFill>
              </a:rPr>
              <a:t>of a </a:t>
            </a:r>
            <a:r>
              <a:rPr lang="en-US" sz="3600" b="1" dirty="0" smtClean="0">
                <a:solidFill>
                  <a:srgbClr val="000090"/>
                </a:solidFill>
              </a:rPr>
              <a:t>'</a:t>
            </a:r>
            <a:r>
              <a:rPr lang="en-US" sz="3600" b="1" dirty="0">
                <a:solidFill>
                  <a:srgbClr val="000090"/>
                </a:solidFill>
              </a:rPr>
              <a:t>public service economy'</a:t>
            </a:r>
            <a:br>
              <a:rPr lang="en-US" sz="3600" b="1" dirty="0">
                <a:solidFill>
                  <a:srgbClr val="000090"/>
                </a:solidFill>
              </a:rPr>
            </a:b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499974"/>
            <a:ext cx="8229600" cy="4626189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New and higher charges for public </a:t>
            </a:r>
            <a:r>
              <a:rPr lang="en-GB" sz="2400" dirty="0" smtClean="0"/>
              <a:t>services – monetizing </a:t>
            </a:r>
            <a:r>
              <a:rPr lang="en-GB" sz="2400" dirty="0"/>
              <a:t>of public sector.</a:t>
            </a:r>
            <a:endParaRPr lang="en-IE" sz="2400" dirty="0"/>
          </a:p>
          <a:p>
            <a:pPr lvl="0"/>
            <a:r>
              <a:rPr lang="en-GB" sz="2400" dirty="0"/>
              <a:t>Job losses and cuts in terms and conditions </a:t>
            </a:r>
            <a:endParaRPr lang="en-GB" sz="2400" dirty="0" smtClean="0"/>
          </a:p>
          <a:p>
            <a:pPr lvl="0"/>
            <a:r>
              <a:rPr lang="en-GB" sz="2400" dirty="0" smtClean="0"/>
              <a:t>Weakened </a:t>
            </a:r>
            <a:r>
              <a:rPr lang="en-GB" sz="2400" dirty="0"/>
              <a:t>trade union organisation</a:t>
            </a:r>
            <a:endParaRPr lang="en-IE" sz="2400" dirty="0"/>
          </a:p>
          <a:p>
            <a:pPr lvl="0"/>
            <a:r>
              <a:rPr lang="en-GB" sz="2400" dirty="0"/>
              <a:t>Erosion of democratic accountability and transparency</a:t>
            </a:r>
            <a:endParaRPr lang="en-IE" sz="2400" dirty="0"/>
          </a:p>
          <a:p>
            <a:pPr lvl="0"/>
            <a:r>
              <a:rPr lang="en-GB" sz="2400" dirty="0" smtClean="0"/>
              <a:t>‘</a:t>
            </a:r>
            <a:r>
              <a:rPr lang="en-GB" sz="2400" dirty="0"/>
              <a:t>C</a:t>
            </a:r>
            <a:r>
              <a:rPr lang="en-GB" sz="2400" dirty="0" smtClean="0"/>
              <a:t>ommercial confidentiality’ to stop involvement</a:t>
            </a:r>
            <a:endParaRPr lang="en-IE" sz="2400" dirty="0"/>
          </a:p>
          <a:p>
            <a:pPr lvl="0"/>
            <a:r>
              <a:rPr lang="en-GB" sz="2400" dirty="0"/>
              <a:t>Equalities and social justice marginalised</a:t>
            </a:r>
            <a:endParaRPr lang="en-IE" sz="2400" dirty="0"/>
          </a:p>
          <a:p>
            <a:pPr lvl="0"/>
            <a:r>
              <a:rPr lang="en-GB" sz="2400" dirty="0"/>
              <a:t>Increased competition for </a:t>
            </a:r>
            <a:r>
              <a:rPr lang="en-GB" sz="2400" dirty="0" smtClean="0"/>
              <a:t>resources</a:t>
            </a:r>
          </a:p>
          <a:p>
            <a:pPr lvl="0"/>
            <a:r>
              <a:rPr lang="en-GB" sz="2400" dirty="0" smtClean="0"/>
              <a:t>Reduced capacity of government to tackle poverty, inequalities and basic needs.</a:t>
            </a:r>
            <a:endParaRPr lang="en-IE" sz="2400" dirty="0"/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26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90"/>
                </a:solidFill>
              </a:rPr>
              <a:t>Impacts </a:t>
            </a:r>
            <a:r>
              <a:rPr lang="en-US" sz="3200" b="1" dirty="0" smtClean="0">
                <a:solidFill>
                  <a:srgbClr val="000090"/>
                </a:solidFill>
              </a:rPr>
              <a:t>for </a:t>
            </a:r>
            <a:r>
              <a:rPr lang="en-US" sz="3200" b="1" dirty="0">
                <a:solidFill>
                  <a:srgbClr val="000090"/>
                </a:solidFill>
              </a:rPr>
              <a:t>service </a:t>
            </a:r>
            <a:r>
              <a:rPr lang="en-US" sz="3200" b="1" dirty="0" smtClean="0">
                <a:solidFill>
                  <a:srgbClr val="000090"/>
                </a:solidFill>
              </a:rPr>
              <a:t>users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Market forces will determine the quality of services.</a:t>
            </a:r>
            <a:endParaRPr lang="en-IE" sz="2400" dirty="0"/>
          </a:p>
          <a:p>
            <a:pPr lvl="0"/>
            <a:r>
              <a:rPr lang="en-GB" sz="2400" dirty="0"/>
              <a:t>C</a:t>
            </a:r>
            <a:r>
              <a:rPr lang="en-GB" sz="2400" dirty="0" smtClean="0"/>
              <a:t>ontracts lead to </a:t>
            </a:r>
            <a:r>
              <a:rPr lang="en-GB" sz="2400" dirty="0"/>
              <a:t>a loss of flexibility and responsiveness.</a:t>
            </a:r>
            <a:endParaRPr lang="en-IE" sz="2400" dirty="0"/>
          </a:p>
          <a:p>
            <a:pPr lvl="0"/>
            <a:r>
              <a:rPr lang="en-GB" sz="2400" dirty="0"/>
              <a:t>Getting answers will be more </a:t>
            </a:r>
            <a:r>
              <a:rPr lang="en-GB" sz="2400" dirty="0" smtClean="0"/>
              <a:t>tortuous.</a:t>
            </a:r>
          </a:p>
          <a:p>
            <a:pPr lvl="0"/>
            <a:r>
              <a:rPr lang="en-GB" sz="2400" dirty="0" smtClean="0"/>
              <a:t>Services increasingly treated </a:t>
            </a:r>
            <a:r>
              <a:rPr lang="en-GB" sz="2400" dirty="0"/>
              <a:t>as individual ‘customers’ </a:t>
            </a:r>
            <a:endParaRPr lang="en-GB" sz="2400" dirty="0" smtClean="0"/>
          </a:p>
          <a:p>
            <a:pPr lvl="0"/>
            <a:r>
              <a:rPr lang="en-GB" sz="2400" dirty="0" smtClean="0"/>
              <a:t>‘Commercial </a:t>
            </a:r>
            <a:r>
              <a:rPr lang="en-GB" sz="2400" dirty="0"/>
              <a:t>confidentiality</a:t>
            </a:r>
            <a:r>
              <a:rPr lang="en-GB" sz="2400" dirty="0" smtClean="0"/>
              <a:t>’ will limit disclosure.</a:t>
            </a:r>
            <a:endParaRPr lang="en-IE" sz="2400" dirty="0"/>
          </a:p>
          <a:p>
            <a:pPr lvl="0"/>
            <a:r>
              <a:rPr lang="en-GB" sz="2400" dirty="0"/>
              <a:t>The blame game will get worse as contractors shift responsibility for delays and failures </a:t>
            </a:r>
            <a:endParaRPr lang="en-GB" sz="2400" dirty="0" smtClean="0"/>
          </a:p>
          <a:p>
            <a:pPr lvl="0"/>
            <a:r>
              <a:rPr lang="en-GB" sz="2400" dirty="0" smtClean="0"/>
              <a:t>Contractual </a:t>
            </a:r>
            <a:r>
              <a:rPr lang="en-GB" sz="2400" dirty="0"/>
              <a:t>disputes could cause delays.</a:t>
            </a:r>
            <a:endParaRPr lang="en-IE" sz="2400" dirty="0"/>
          </a:p>
          <a:p>
            <a:pPr lvl="0"/>
            <a:r>
              <a:rPr lang="en-GB" sz="2400" dirty="0"/>
              <a:t>Community involvement </a:t>
            </a:r>
            <a:r>
              <a:rPr lang="en-GB" sz="2400" dirty="0" smtClean="0"/>
              <a:t>restricted due to procurement. </a:t>
            </a:r>
            <a:endParaRPr lang="en-IE" sz="2400" dirty="0"/>
          </a:p>
          <a:p>
            <a:pPr lvl="0"/>
            <a:r>
              <a:rPr lang="en-GB" sz="2400" dirty="0" smtClean="0"/>
              <a:t>Increased </a:t>
            </a:r>
            <a:r>
              <a:rPr lang="en-GB" sz="2400" dirty="0"/>
              <a:t>user fees, charges and tolls.</a:t>
            </a:r>
            <a:endParaRPr lang="en-IE" sz="2400" dirty="0"/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50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90"/>
                </a:solidFill>
              </a:rPr>
              <a:t>Impacts </a:t>
            </a:r>
            <a:r>
              <a:rPr lang="en-US" sz="3200" b="1" dirty="0" smtClean="0">
                <a:solidFill>
                  <a:srgbClr val="000090"/>
                </a:solidFill>
              </a:rPr>
              <a:t>for public </a:t>
            </a:r>
            <a:r>
              <a:rPr lang="en-US" sz="3200" b="1" dirty="0">
                <a:solidFill>
                  <a:srgbClr val="000090"/>
                </a:solidFill>
              </a:rPr>
              <a:t>employees 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293408"/>
            <a:ext cx="8229600" cy="4832755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Redundancies, loss of job security and transfers as contracts are won or lost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Replacement </a:t>
            </a:r>
            <a:r>
              <a:rPr lang="en-GB" sz="2400" dirty="0"/>
              <a:t>of staff on lower grades.</a:t>
            </a:r>
            <a:endParaRPr lang="en-IE" sz="2400" dirty="0"/>
          </a:p>
          <a:p>
            <a:r>
              <a:rPr lang="en-GB" sz="2400" dirty="0" smtClean="0"/>
              <a:t>Wage </a:t>
            </a:r>
            <a:r>
              <a:rPr lang="en-GB" sz="2400" dirty="0"/>
              <a:t>and benefit cuts</a:t>
            </a:r>
            <a:r>
              <a:rPr lang="en-GB" sz="2400" dirty="0" smtClean="0"/>
              <a:t>.</a:t>
            </a:r>
          </a:p>
          <a:p>
            <a:pPr lvl="0"/>
            <a:r>
              <a:rPr lang="en-GB" sz="2400" dirty="0" smtClean="0"/>
              <a:t>Threat </a:t>
            </a:r>
            <a:r>
              <a:rPr lang="en-GB" sz="2400" dirty="0"/>
              <a:t>to pensions </a:t>
            </a:r>
            <a:r>
              <a:rPr lang="en-GB" sz="2400" dirty="0" smtClean="0"/>
              <a:t>- closure of </a:t>
            </a:r>
            <a:r>
              <a:rPr lang="en-GB" sz="2400" dirty="0"/>
              <a:t>defined benefit </a:t>
            </a:r>
            <a:r>
              <a:rPr lang="en-GB" sz="2400" dirty="0" smtClean="0"/>
              <a:t>pensions</a:t>
            </a:r>
            <a:endParaRPr lang="en-IE" sz="2400" dirty="0"/>
          </a:p>
          <a:p>
            <a:pPr lvl="0"/>
            <a:r>
              <a:rPr lang="en-GB" sz="2400" dirty="0" smtClean="0"/>
              <a:t>Reduced implementation </a:t>
            </a:r>
            <a:r>
              <a:rPr lang="en-GB" sz="2400" dirty="0"/>
              <a:t>of </a:t>
            </a:r>
            <a:r>
              <a:rPr lang="en-GB" sz="2400" dirty="0" smtClean="0"/>
              <a:t>equality </a:t>
            </a:r>
            <a:r>
              <a:rPr lang="en-GB" sz="2400" dirty="0"/>
              <a:t>policies</a:t>
            </a:r>
            <a:r>
              <a:rPr lang="en-GB" sz="2400" dirty="0" smtClean="0"/>
              <a:t>.</a:t>
            </a:r>
          </a:p>
          <a:p>
            <a:r>
              <a:rPr lang="en-GB" sz="2400" dirty="0"/>
              <a:t>New working </a:t>
            </a:r>
            <a:r>
              <a:rPr lang="en-GB" sz="2400" dirty="0" smtClean="0"/>
              <a:t>practices</a:t>
            </a:r>
            <a:r>
              <a:rPr lang="en-IE" sz="2400" dirty="0" smtClean="0"/>
              <a:t>.</a:t>
            </a:r>
            <a:endParaRPr lang="en-IE" sz="2400" dirty="0"/>
          </a:p>
          <a:p>
            <a:r>
              <a:rPr lang="en-GB" sz="2400" dirty="0" smtClean="0"/>
              <a:t>Increased </a:t>
            </a:r>
            <a:r>
              <a:rPr lang="en-GB" sz="2400" dirty="0"/>
              <a:t>use of volunteers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Operate </a:t>
            </a:r>
            <a:r>
              <a:rPr lang="en-GB" sz="2400" dirty="0"/>
              <a:t>in a contract culture </a:t>
            </a:r>
            <a:r>
              <a:rPr lang="en-GB" sz="2400" dirty="0" smtClean="0"/>
              <a:t>with </a:t>
            </a:r>
            <a:r>
              <a:rPr lang="en-GB" sz="2400" dirty="0"/>
              <a:t>commercial </a:t>
            </a:r>
            <a:r>
              <a:rPr lang="en-GB" sz="2400" dirty="0" smtClean="0"/>
              <a:t>values</a:t>
            </a:r>
          </a:p>
          <a:p>
            <a:pPr lvl="0"/>
            <a:r>
              <a:rPr lang="en-GB" sz="2400" dirty="0" smtClean="0"/>
              <a:t>Fragmented </a:t>
            </a:r>
            <a:r>
              <a:rPr lang="en-GB" sz="2400" dirty="0"/>
              <a:t>trade union </a:t>
            </a:r>
            <a:r>
              <a:rPr lang="en-GB" sz="2400" dirty="0" smtClean="0"/>
              <a:t>organisation</a:t>
            </a:r>
            <a:endParaRPr lang="en-GB" sz="2400" dirty="0"/>
          </a:p>
          <a:p>
            <a:endParaRPr lang="en-US" sz="2400" dirty="0">
              <a:latin typeface="Arial" charset="0"/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20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422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90"/>
                </a:solidFill>
              </a:rPr>
              <a:t>Lessons learned</a:t>
            </a: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38868"/>
            <a:ext cx="8229600" cy="478729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New forms of privatization driven by neoliberal ideology &amp; austerity</a:t>
            </a:r>
          </a:p>
          <a:p>
            <a:pPr marL="0" indent="0" algn="ctr">
              <a:buNone/>
            </a:pPr>
            <a:r>
              <a:rPr lang="en-US" sz="2000" dirty="0" smtClean="0"/>
              <a:t>3 key strategies:</a:t>
            </a:r>
          </a:p>
          <a:p>
            <a:pPr marL="0" indent="0" algn="ctr">
              <a:buNone/>
            </a:pPr>
            <a:endParaRPr lang="en-US" sz="2400" dirty="0" smtClean="0"/>
          </a:p>
          <a:p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042" y="2120155"/>
            <a:ext cx="6220170" cy="389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6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Action strategies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Organising chart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96" r="-66196"/>
          <a:stretch>
            <a:fillRect/>
          </a:stretch>
        </p:blipFill>
        <p:spPr>
          <a:xfrm>
            <a:off x="-1461899" y="1065122"/>
            <a:ext cx="8488260" cy="4949916"/>
          </a:xfrm>
        </p:spPr>
      </p:pic>
      <p:pic>
        <p:nvPicPr>
          <p:cNvPr id="6" name="Picture 5" descr="Alternative policies 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17" y="1065122"/>
            <a:ext cx="3803298" cy="494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8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Sources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222858"/>
            <a:ext cx="8229600" cy="490330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900" b="1" dirty="0" smtClean="0">
                <a:latin typeface="Arial"/>
                <a:cs typeface="Arial"/>
              </a:rPr>
              <a:t>PPP Wealth Machine: </a:t>
            </a:r>
            <a:r>
              <a:rPr lang="en-US" sz="1900" b="1" dirty="0">
                <a:latin typeface="Arial"/>
                <a:cs typeface="Arial"/>
              </a:rPr>
              <a:t>UK and </a:t>
            </a:r>
            <a:r>
              <a:rPr lang="en-US" sz="1900" b="1" dirty="0" smtClean="0">
                <a:latin typeface="Arial"/>
                <a:cs typeface="Arial"/>
              </a:rPr>
              <a:t>Global Trends </a:t>
            </a:r>
            <a:r>
              <a:rPr lang="en-US" sz="1900" b="1" dirty="0">
                <a:latin typeface="Arial"/>
                <a:cs typeface="Arial"/>
              </a:rPr>
              <a:t>in </a:t>
            </a:r>
            <a:r>
              <a:rPr lang="en-US" sz="1900" b="1" dirty="0" smtClean="0">
                <a:latin typeface="Arial"/>
                <a:cs typeface="Arial"/>
              </a:rPr>
              <a:t>Trading Project Ownership</a:t>
            </a:r>
          </a:p>
          <a:p>
            <a:pPr marL="0" indent="0">
              <a:buNone/>
            </a:pPr>
            <a:r>
              <a:rPr lang="en-US" sz="1900" dirty="0">
                <a:latin typeface="Arial"/>
                <a:cs typeface="Arial"/>
                <a:hlinkClick r:id="rId2"/>
              </a:rPr>
              <a:t>http://www.european-services-strategy.org.uk/ppp-database/ppp-equity-database/ppp-equity-report-final-</a:t>
            </a:r>
            <a:r>
              <a:rPr lang="en-US" sz="1900" dirty="0" smtClean="0">
                <a:latin typeface="Arial"/>
                <a:cs typeface="Arial"/>
                <a:hlinkClick r:id="rId2"/>
              </a:rPr>
              <a:t>full.pdf</a:t>
            </a:r>
            <a:endParaRPr lang="en-US" sz="19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9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900" b="1" dirty="0" smtClean="0">
                <a:latin typeface="Arial"/>
                <a:cs typeface="Arial"/>
              </a:rPr>
              <a:t>PPP Strategic Partnerships Database 2012-</a:t>
            </a:r>
            <a:r>
              <a:rPr lang="en-US" sz="1900" b="1" dirty="0">
                <a:latin typeface="Arial"/>
                <a:cs typeface="Arial"/>
              </a:rPr>
              <a:t>2013 </a:t>
            </a:r>
            <a:endParaRPr lang="en-US" sz="19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900" dirty="0" smtClean="0">
                <a:latin typeface="Arial"/>
                <a:cs typeface="Arial"/>
                <a:hlinkClick r:id="rId3"/>
              </a:rPr>
              <a:t>http</a:t>
            </a:r>
            <a:r>
              <a:rPr lang="en-US" sz="1900" dirty="0">
                <a:latin typeface="Arial"/>
                <a:cs typeface="Arial"/>
                <a:hlinkClick r:id="rId3"/>
              </a:rPr>
              <a:t>://www.european-services-strategy.org.uk/ppp-database/ppp-partnership-database/ppp-strategic-partnerships-database-2012-2013.</a:t>
            </a:r>
            <a:r>
              <a:rPr lang="en-US" sz="1900" dirty="0" smtClean="0">
                <a:latin typeface="Arial"/>
                <a:cs typeface="Arial"/>
                <a:hlinkClick r:id="rId3"/>
              </a:rPr>
              <a:t>pdf</a:t>
            </a:r>
            <a:endParaRPr lang="en-US" sz="19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9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900" b="1" dirty="0" smtClean="0">
                <a:latin typeface="Arial"/>
                <a:cs typeface="Arial"/>
              </a:rPr>
              <a:t>The Mutation of Privatization: </a:t>
            </a:r>
            <a:r>
              <a:rPr lang="en-US" sz="1900" dirty="0">
                <a:latin typeface="Arial"/>
                <a:cs typeface="Arial"/>
              </a:rPr>
              <a:t>A critical assessment of new community </a:t>
            </a:r>
            <a:r>
              <a:rPr lang="en-US" sz="1900" dirty="0" smtClean="0">
                <a:latin typeface="Arial"/>
                <a:cs typeface="Arial"/>
              </a:rPr>
              <a:t>and individual </a:t>
            </a:r>
            <a:r>
              <a:rPr lang="en-US" sz="1900" dirty="0">
                <a:latin typeface="Arial"/>
                <a:cs typeface="Arial"/>
              </a:rPr>
              <a:t>rights </a:t>
            </a:r>
            <a:r>
              <a:rPr lang="en-US" sz="1900" dirty="0">
                <a:latin typeface="Arial"/>
                <a:cs typeface="Arial"/>
                <a:hlinkClick r:id="rId4"/>
              </a:rPr>
              <a:t>http://www.european-services-strategy.org.uk/publications/essu-research-reports/the-mutation-of-privatisation-a-critical-asses/mutation-of-</a:t>
            </a:r>
            <a:r>
              <a:rPr lang="en-US" sz="1900" dirty="0" smtClean="0">
                <a:latin typeface="Arial"/>
                <a:cs typeface="Arial"/>
                <a:hlinkClick r:id="rId4"/>
              </a:rPr>
              <a:t>privatisation.pdf</a:t>
            </a:r>
            <a:endParaRPr lang="en-US" sz="19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9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900" b="1" dirty="0">
                <a:latin typeface="Arial"/>
                <a:cs typeface="Arial"/>
              </a:rPr>
              <a:t>Costs and </a:t>
            </a:r>
            <a:r>
              <a:rPr lang="en-US" sz="1900" b="1" dirty="0" smtClean="0">
                <a:latin typeface="Arial"/>
                <a:cs typeface="Arial"/>
              </a:rPr>
              <a:t>Consequences </a:t>
            </a:r>
            <a:r>
              <a:rPr lang="en-US" sz="1900" b="1" dirty="0">
                <a:latin typeface="Arial"/>
                <a:cs typeface="Arial"/>
              </a:rPr>
              <a:t>of </a:t>
            </a:r>
            <a:r>
              <a:rPr lang="en-US" sz="1900" b="1" dirty="0" smtClean="0">
                <a:latin typeface="Arial"/>
                <a:cs typeface="Arial"/>
              </a:rPr>
              <a:t>a One Barnet Commissioning </a:t>
            </a:r>
            <a:r>
              <a:rPr lang="en-US" sz="1900" b="1" dirty="0">
                <a:latin typeface="Arial"/>
                <a:cs typeface="Arial"/>
              </a:rPr>
              <a:t>Council</a:t>
            </a:r>
          </a:p>
          <a:p>
            <a:pPr marL="0" indent="0">
              <a:buNone/>
            </a:pPr>
            <a:r>
              <a:rPr lang="en-US" sz="1900" dirty="0">
                <a:latin typeface="Arial"/>
                <a:cs typeface="Arial"/>
                <a:hlinkClick r:id="rId5"/>
              </a:rPr>
              <a:t>http://www.european-services-strategy.org.uk/publications/public-bodies/transformation-and-public-service-reform/transformation-strategies/costs-and-consequences-of-commissioning-counci/costs-and-consequences-of-commissioning-</a:t>
            </a:r>
            <a:r>
              <a:rPr lang="en-US" sz="1900" dirty="0" smtClean="0">
                <a:latin typeface="Arial"/>
                <a:cs typeface="Arial"/>
                <a:hlinkClick r:id="rId5"/>
              </a:rPr>
              <a:t>council.pdf</a:t>
            </a:r>
            <a:endParaRPr lang="en-US" sz="19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9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900" b="1" dirty="0" smtClean="0">
                <a:latin typeface="Arial"/>
                <a:cs typeface="Arial"/>
              </a:rPr>
              <a:t>NCIA Inquiry into the Future of Voluntary Services: The Ideological Context, </a:t>
            </a:r>
            <a:r>
              <a:rPr lang="en-US" sz="1900" b="1" dirty="0">
                <a:latin typeface="Arial"/>
                <a:cs typeface="Arial"/>
              </a:rPr>
              <a:t>Working Paper 4</a:t>
            </a:r>
            <a:br>
              <a:rPr lang="en-US" sz="1900" b="1" dirty="0">
                <a:latin typeface="Arial"/>
                <a:cs typeface="Arial"/>
              </a:rPr>
            </a:br>
            <a:r>
              <a:rPr lang="en-US" sz="1900" dirty="0">
                <a:latin typeface="Arial"/>
                <a:cs typeface="Arial"/>
                <a:hlinkClick r:id="rId6"/>
              </a:rPr>
              <a:t>http://www.independentaction.net/wp-content/uploads/2011/03/Ideological-Context-</a:t>
            </a:r>
            <a:r>
              <a:rPr lang="en-US" sz="1900" dirty="0" smtClean="0">
                <a:latin typeface="Arial"/>
                <a:cs typeface="Arial"/>
                <a:hlinkClick r:id="rId6"/>
              </a:rPr>
              <a:t>final.pdf</a:t>
            </a:r>
            <a:endParaRPr lang="en-US" sz="19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9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900" b="1" dirty="0" smtClean="0">
                <a:latin typeface="Arial"/>
                <a:cs typeface="Arial"/>
              </a:rPr>
              <a:t>Unmasking Austerity: Opposition and Alternatives in Europe and North America </a:t>
            </a:r>
            <a:r>
              <a:rPr lang="en-US" sz="1900" dirty="0" smtClean="0">
                <a:latin typeface="Arial"/>
                <a:cs typeface="Arial"/>
              </a:rPr>
              <a:t>(2014), </a:t>
            </a:r>
            <a:r>
              <a:rPr lang="en-US" sz="1900" dirty="0">
                <a:latin typeface="Arial"/>
                <a:cs typeface="Arial"/>
              </a:rPr>
              <a:t>Spokesman Books, Nottingham</a:t>
            </a:r>
            <a:r>
              <a:rPr lang="en-US" sz="1900" dirty="0" smtClean="0">
                <a:latin typeface="Arial"/>
                <a:cs typeface="Arial"/>
              </a:rPr>
              <a:t>.</a:t>
            </a:r>
            <a:endParaRPr lang="en-US" sz="19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9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900" b="1" i="1" dirty="0">
                <a:latin typeface="Arial"/>
                <a:cs typeface="Arial"/>
              </a:rPr>
              <a:t>Global Auction of Public Assets: Public sector alternatives to the infrastructure market and Public Private </a:t>
            </a:r>
            <a:r>
              <a:rPr lang="en-US" sz="1900" b="1" i="1" dirty="0" smtClean="0">
                <a:latin typeface="Arial"/>
                <a:cs typeface="Arial"/>
              </a:rPr>
              <a:t>Partnerships</a:t>
            </a:r>
            <a:r>
              <a:rPr lang="en-US" sz="1900" b="1" dirty="0" smtClean="0">
                <a:latin typeface="Arial"/>
                <a:cs typeface="Arial"/>
              </a:rPr>
              <a:t> </a:t>
            </a:r>
            <a:r>
              <a:rPr lang="en-US" sz="1900" dirty="0" smtClean="0">
                <a:latin typeface="Arial"/>
                <a:cs typeface="Arial"/>
              </a:rPr>
              <a:t>(2010), </a:t>
            </a:r>
            <a:r>
              <a:rPr lang="en-US" sz="1900" dirty="0">
                <a:latin typeface="Arial"/>
                <a:cs typeface="Arial"/>
              </a:rPr>
              <a:t>Spokesman Books, </a:t>
            </a:r>
            <a:r>
              <a:rPr lang="en-US" sz="1900" dirty="0" smtClean="0">
                <a:latin typeface="Arial"/>
                <a:cs typeface="Arial"/>
              </a:rPr>
              <a:t>Nottingham.</a:t>
            </a:r>
          </a:p>
          <a:p>
            <a:pPr marL="0" indent="0">
              <a:buNone/>
            </a:pPr>
            <a:endParaRPr lang="en-US" sz="19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900" b="1" i="1" dirty="0">
                <a:latin typeface="Arial"/>
                <a:cs typeface="Arial"/>
              </a:rPr>
              <a:t>In Place of Austerity: Reconstruction of the state, economy and public </a:t>
            </a:r>
            <a:r>
              <a:rPr lang="en-US" sz="1900" b="1" i="1" dirty="0" smtClean="0">
                <a:latin typeface="Arial"/>
                <a:cs typeface="Arial"/>
              </a:rPr>
              <a:t>services </a:t>
            </a:r>
            <a:r>
              <a:rPr lang="en-US" sz="1900" dirty="0" smtClean="0">
                <a:latin typeface="Arial"/>
                <a:cs typeface="Arial"/>
              </a:rPr>
              <a:t>(2012), </a:t>
            </a:r>
            <a:r>
              <a:rPr lang="en-US" sz="1900" dirty="0">
                <a:latin typeface="Arial"/>
                <a:cs typeface="Arial"/>
              </a:rPr>
              <a:t>Spokesman Books, Nottingham.</a:t>
            </a:r>
          </a:p>
          <a:p>
            <a:pPr marL="0" indent="0">
              <a:buNone/>
            </a:pPr>
            <a:endParaRPr lang="en-US" sz="1600" dirty="0" smtClean="0">
              <a:latin typeface="Arial" charset="0"/>
            </a:endParaRPr>
          </a:p>
          <a:p>
            <a:pPr marL="0" indent="0">
              <a:buNone/>
            </a:pPr>
            <a:endParaRPr lang="en-US" sz="1600" dirty="0" smtClean="0">
              <a:latin typeface="Arial" charset="0"/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41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Context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295208"/>
            <a:ext cx="8229600" cy="483095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 charset="0"/>
              </a:rPr>
              <a:t>Continuing austerity combined </a:t>
            </a:r>
            <a:r>
              <a:rPr lang="en-US" sz="2400" dirty="0">
                <a:latin typeface="Arial" charset="0"/>
              </a:rPr>
              <a:t>with neoliberal </a:t>
            </a:r>
            <a:r>
              <a:rPr lang="en-US" sz="2400" dirty="0" smtClean="0">
                <a:latin typeface="Arial" charset="0"/>
              </a:rPr>
              <a:t>objectives: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		</a:t>
            </a:r>
            <a:r>
              <a:rPr lang="en-US" sz="2000" dirty="0" smtClean="0">
                <a:latin typeface="Arial" charset="0"/>
              </a:rPr>
              <a:t>Free trade and competition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		Deregulate to accumulate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		Deconstruct democracy – consolidate corporate welfare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		Reconfigure the state and cut taxes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		Reduce cost and power of labour</a:t>
            </a:r>
            <a:endParaRPr lang="en-US" sz="20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UK led the way in </a:t>
            </a:r>
            <a:r>
              <a:rPr lang="en-US" sz="2400" i="1" dirty="0" smtClean="0">
                <a:latin typeface="Arial" charset="0"/>
              </a:rPr>
              <a:t>neoliberal transformation - </a:t>
            </a:r>
            <a:r>
              <a:rPr lang="en-US" sz="2400" dirty="0" smtClean="0">
                <a:latin typeface="Arial" charset="0"/>
              </a:rPr>
              <a:t>financialization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personalization, marketization </a:t>
            </a:r>
            <a:r>
              <a:rPr lang="en-US" sz="2400" dirty="0">
                <a:latin typeface="Arial" charset="0"/>
              </a:rPr>
              <a:t>and </a:t>
            </a:r>
            <a:r>
              <a:rPr lang="en-US" sz="2400" dirty="0" smtClean="0">
                <a:latin typeface="Arial" charset="0"/>
              </a:rPr>
              <a:t>privatization.</a:t>
            </a:r>
            <a:endParaRPr lang="en-US" sz="2400" i="1" dirty="0" smtClean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Austerity-driven continuation of existing forms of privatization to wider range of assets and services.</a:t>
            </a:r>
          </a:p>
          <a:p>
            <a:r>
              <a:rPr lang="en-US" sz="2400" dirty="0" smtClean="0">
                <a:latin typeface="Arial" charset="0"/>
              </a:rPr>
              <a:t>Increasing political consensus between main political parties.</a:t>
            </a:r>
          </a:p>
          <a:p>
            <a:r>
              <a:rPr lang="en-US" sz="2400" dirty="0" smtClean="0">
                <a:latin typeface="Arial" charset="0"/>
              </a:rPr>
              <a:t>Taxation, corporate evasion and public resources.</a:t>
            </a:r>
          </a:p>
          <a:p>
            <a:r>
              <a:rPr lang="en-US" sz="2400" dirty="0">
                <a:latin typeface="Arial" charset="0"/>
              </a:rPr>
              <a:t>Free Trade Agreement </a:t>
            </a:r>
            <a:r>
              <a:rPr lang="en-US" sz="2400" dirty="0" smtClean="0">
                <a:latin typeface="Arial" charset="0"/>
              </a:rPr>
              <a:t>negotiations – TTIP, CETA, TISA. </a:t>
            </a:r>
          </a:p>
          <a:p>
            <a:r>
              <a:rPr lang="en-US" sz="2400" dirty="0" smtClean="0">
                <a:latin typeface="Arial" charset="0"/>
              </a:rPr>
              <a:t>Debate about the </a:t>
            </a:r>
            <a:r>
              <a:rPr lang="en-US" sz="2400" i="1" dirty="0" smtClean="0">
                <a:latin typeface="Arial" charset="0"/>
              </a:rPr>
              <a:t>‘social economy’.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75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b="1" dirty="0" smtClean="0">
                <a:solidFill>
                  <a:srgbClr val="000090"/>
                </a:solidFill>
              </a:rPr>
              <a:t>Why </a:t>
            </a:r>
            <a:r>
              <a:rPr lang="en-US" sz="3600" b="1" dirty="0">
                <a:solidFill>
                  <a:srgbClr val="000090"/>
                </a:solidFill>
              </a:rPr>
              <a:t>new forms of </a:t>
            </a:r>
            <a:r>
              <a:rPr lang="en-US" sz="3600" b="1" dirty="0" smtClean="0">
                <a:solidFill>
                  <a:srgbClr val="000090"/>
                </a:solidFill>
              </a:rPr>
              <a:t>privatization </a:t>
            </a:r>
            <a:r>
              <a:rPr lang="en-US" sz="3600" b="1" dirty="0">
                <a:solidFill>
                  <a:srgbClr val="000090"/>
                </a:solidFill>
              </a:rPr>
              <a:t>have emerged internationally and in Canada</a:t>
            </a:r>
            <a:br>
              <a:rPr lang="en-US" sz="3600" b="1" dirty="0">
                <a:solidFill>
                  <a:srgbClr val="000090"/>
                </a:solidFill>
              </a:rPr>
            </a:b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945435"/>
            <a:ext cx="8229600" cy="4180727"/>
          </a:xfrm>
        </p:spPr>
        <p:txBody>
          <a:bodyPr>
            <a:normAutofit/>
          </a:bodyPr>
          <a:lstStyle/>
          <a:p>
            <a:r>
              <a:rPr lang="en-GB" sz="2400" i="1" dirty="0"/>
              <a:t>Mutation </a:t>
            </a:r>
            <a:r>
              <a:rPr lang="en-GB" sz="2400" i="1" dirty="0" smtClean="0"/>
              <a:t>of privatization required</a:t>
            </a:r>
            <a:r>
              <a:rPr lang="en-IE" sz="2400" dirty="0" smtClean="0"/>
              <a:t> </a:t>
            </a:r>
            <a:r>
              <a:rPr lang="en-IE" sz="2400" i="1" dirty="0" smtClean="0"/>
              <a:t>to extend it</a:t>
            </a:r>
          </a:p>
          <a:p>
            <a:r>
              <a:rPr lang="en-GB" sz="2400" i="1" dirty="0" smtClean="0"/>
              <a:t>Changes </a:t>
            </a:r>
            <a:r>
              <a:rPr lang="en-GB" sz="2400" i="1" dirty="0"/>
              <a:t>in the role of the state</a:t>
            </a:r>
            <a:r>
              <a:rPr lang="en-IE" sz="2400" dirty="0"/>
              <a:t> </a:t>
            </a:r>
            <a:endParaRPr lang="en-IE" sz="2400" dirty="0" smtClean="0"/>
          </a:p>
          <a:p>
            <a:r>
              <a:rPr lang="en-GB" sz="2400" i="1" dirty="0"/>
              <a:t>Demands of capital for new opportunities for accumulation</a:t>
            </a:r>
            <a:r>
              <a:rPr lang="en-IE" sz="2400" dirty="0"/>
              <a:t> </a:t>
            </a:r>
            <a:endParaRPr lang="en-IE" sz="2400" dirty="0" smtClean="0"/>
          </a:p>
          <a:p>
            <a:r>
              <a:rPr lang="en-GB" sz="2400" i="1" dirty="0"/>
              <a:t>Changes in the finance of services</a:t>
            </a:r>
            <a:r>
              <a:rPr lang="en-IE" sz="2400" dirty="0"/>
              <a:t> </a:t>
            </a:r>
            <a:endParaRPr lang="en-IE" sz="2400" dirty="0" smtClean="0"/>
          </a:p>
          <a:p>
            <a:r>
              <a:rPr lang="en-GB" sz="2400" i="1" dirty="0"/>
              <a:t>Changes in </a:t>
            </a:r>
            <a:r>
              <a:rPr lang="en-GB" sz="2400" i="1" dirty="0" smtClean="0"/>
              <a:t>employment</a:t>
            </a:r>
            <a:endParaRPr lang="en-GB" sz="2400" i="1" dirty="0"/>
          </a:p>
          <a:p>
            <a:r>
              <a:rPr lang="en-GB" sz="2400" i="1" dirty="0"/>
              <a:t>Changes in </a:t>
            </a:r>
            <a:r>
              <a:rPr lang="en-GB" sz="2400" i="1" dirty="0" smtClean="0"/>
              <a:t>the distribution of power</a:t>
            </a:r>
          </a:p>
          <a:p>
            <a:endParaRPr lang="en-GB" sz="2400" i="1" dirty="0"/>
          </a:p>
          <a:p>
            <a:r>
              <a:rPr lang="en-GB" sz="2400" b="1" i="1" dirty="0" smtClean="0">
                <a:solidFill>
                  <a:srgbClr val="FF0000"/>
                </a:solidFill>
              </a:rPr>
              <a:t>But high risks, failures, threats and vulnerabilities</a:t>
            </a: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29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/>
            </a:r>
            <a:br>
              <a:rPr lang="en-US" sz="3200" b="1" dirty="0" smtClean="0">
                <a:solidFill>
                  <a:srgbClr val="000090"/>
                </a:solidFill>
              </a:rPr>
            </a:br>
            <a:r>
              <a:rPr lang="en-US" sz="3600" b="1" dirty="0" smtClean="0">
                <a:solidFill>
                  <a:srgbClr val="000090"/>
                </a:solidFill>
              </a:rPr>
              <a:t>Outline</a:t>
            </a:r>
            <a:r>
              <a:rPr lang="en-US" sz="3200" b="1" dirty="0" smtClean="0">
                <a:solidFill>
                  <a:srgbClr val="000090"/>
                </a:solidFill>
              </a:rPr>
              <a:t> </a:t>
            </a:r>
            <a:r>
              <a:rPr lang="en-US" sz="3200" b="1" dirty="0">
                <a:solidFill>
                  <a:srgbClr val="000090"/>
                </a:solidFill>
              </a:rPr>
              <a:t>of the new forms</a:t>
            </a:r>
            <a:r>
              <a:rPr lang="en-US" sz="3200" b="1" dirty="0"/>
              <a:t> </a:t>
            </a:r>
            <a:br>
              <a:rPr lang="en-US" sz="3200" b="1" dirty="0"/>
            </a:b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281980"/>
            <a:ext cx="8229600" cy="4844183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200" dirty="0"/>
              <a:t>P3 strategic </a:t>
            </a:r>
            <a:r>
              <a:rPr lang="en-GB" sz="2200" dirty="0" smtClean="0"/>
              <a:t>partnerships.</a:t>
            </a:r>
            <a:endParaRPr lang="en-IE" sz="2200" dirty="0"/>
          </a:p>
          <a:p>
            <a:pPr marL="457200" lvl="0" indent="-457200">
              <a:buFont typeface="+mj-lt"/>
              <a:buAutoNum type="arabicPeriod"/>
            </a:pPr>
            <a:r>
              <a:rPr lang="en-GB" sz="2200" dirty="0"/>
              <a:t>Whole service </a:t>
            </a:r>
            <a:r>
              <a:rPr lang="en-GB" sz="2200" dirty="0" smtClean="0"/>
              <a:t>contracts.</a:t>
            </a:r>
            <a:endParaRPr lang="en-IE" sz="2200" dirty="0"/>
          </a:p>
          <a:p>
            <a:pPr marL="457200" lvl="0" indent="-457200">
              <a:buFont typeface="+mj-lt"/>
              <a:buAutoNum type="arabicPeriod"/>
            </a:pPr>
            <a:r>
              <a:rPr lang="en-GB" sz="2200" dirty="0"/>
              <a:t>Social impact bonds – payment by results – and privately financed social investment </a:t>
            </a:r>
            <a:r>
              <a:rPr lang="en-GB" sz="2200" dirty="0" smtClean="0"/>
              <a:t>projects.</a:t>
            </a:r>
            <a:endParaRPr lang="en-IE" sz="2200" dirty="0"/>
          </a:p>
          <a:p>
            <a:pPr marL="457200" lvl="0" indent="-457200">
              <a:buFont typeface="+mj-lt"/>
              <a:buAutoNum type="arabicPeriod"/>
            </a:pPr>
            <a:r>
              <a:rPr lang="en-GB" sz="2200" dirty="0"/>
              <a:t>Transfer of public </a:t>
            </a:r>
            <a:r>
              <a:rPr lang="en-GB" sz="2200" dirty="0" smtClean="0"/>
              <a:t>services.</a:t>
            </a:r>
            <a:endParaRPr lang="en-IE" sz="2200" dirty="0"/>
          </a:p>
          <a:p>
            <a:pPr marL="457200" lvl="0" indent="-457200">
              <a:buFont typeface="+mj-lt"/>
              <a:buAutoNum type="arabicPeriod"/>
            </a:pPr>
            <a:r>
              <a:rPr lang="en-GB" sz="2200" dirty="0"/>
              <a:t>Expanded role for non-profit </a:t>
            </a:r>
            <a:r>
              <a:rPr lang="en-GB" sz="2200" dirty="0" smtClean="0"/>
              <a:t>organizations.</a:t>
            </a:r>
            <a:endParaRPr lang="en-IE" sz="2200" dirty="0"/>
          </a:p>
          <a:p>
            <a:pPr marL="457200" lvl="0" indent="-457200">
              <a:buFont typeface="+mj-lt"/>
              <a:buAutoNum type="arabicPeriod"/>
            </a:pPr>
            <a:r>
              <a:rPr lang="en-GB" sz="2200" dirty="0"/>
              <a:t>Fragmentation of public networks eg schools and hospitals into stand alone </a:t>
            </a:r>
            <a:r>
              <a:rPr lang="en-GB" sz="2200" dirty="0" smtClean="0"/>
              <a:t>semi-commercialized organizations.</a:t>
            </a:r>
            <a:endParaRPr lang="en-IE" sz="2200" dirty="0"/>
          </a:p>
          <a:p>
            <a:pPr marL="457200" lvl="0" indent="-457200">
              <a:buFont typeface="+mj-lt"/>
              <a:buAutoNum type="arabicPeriod"/>
            </a:pPr>
            <a:r>
              <a:rPr lang="en-GB" sz="2200" dirty="0"/>
              <a:t>Personal Budgets extended to more health and social care service </a:t>
            </a:r>
            <a:r>
              <a:rPr lang="en-GB" sz="2200" dirty="0" smtClean="0"/>
              <a:t>users.</a:t>
            </a:r>
            <a:endParaRPr lang="en-IE" sz="2200" dirty="0"/>
          </a:p>
          <a:p>
            <a:pPr marL="457200" lvl="0" indent="-457200">
              <a:buFont typeface="+mj-lt"/>
              <a:buAutoNum type="arabicPeriod"/>
            </a:pPr>
            <a:r>
              <a:rPr lang="en-GB" sz="2200" dirty="0"/>
              <a:t>Community rights to challenge, bid, buy, manage, build, buy and transfer assets to non-profit organisations or private companies.</a:t>
            </a:r>
            <a:endParaRPr lang="en-IE" sz="2200" dirty="0"/>
          </a:p>
          <a:p>
            <a:pPr marL="457200" lvl="0" indent="-457200">
              <a:buFont typeface="+mj-lt"/>
              <a:buAutoNum type="arabicPeriod"/>
            </a:pPr>
            <a:r>
              <a:rPr lang="en-GB" sz="2200" dirty="0"/>
              <a:t>Monetizing </a:t>
            </a:r>
            <a:r>
              <a:rPr lang="en-GB" sz="2200" dirty="0" smtClean="0"/>
              <a:t>&amp; recycling public </a:t>
            </a:r>
            <a:r>
              <a:rPr lang="en-GB" sz="2200" dirty="0"/>
              <a:t>assets &amp; </a:t>
            </a:r>
            <a:r>
              <a:rPr lang="en-GB" sz="2200" dirty="0" smtClean="0"/>
              <a:t>P3 secondary market</a:t>
            </a:r>
            <a:r>
              <a:rPr lang="en-GB" sz="2400" dirty="0" smtClean="0"/>
              <a:t>.</a:t>
            </a:r>
            <a:endParaRPr lang="en-US" sz="2400" dirty="0">
              <a:latin typeface="Arial" charset="0"/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02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Six parts to each pathway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4496" r="-14496"/>
          <a:stretch>
            <a:fillRect/>
          </a:stretch>
        </p:blipFill>
        <p:spPr>
          <a:xfrm>
            <a:off x="457200" y="1417638"/>
            <a:ext cx="8229600" cy="4597401"/>
          </a:xfrm>
        </p:spPr>
      </p:pic>
    </p:spTree>
    <p:extLst>
      <p:ext uri="{BB962C8B-B14F-4D97-AF65-F5344CB8AC3E}">
        <p14:creationId xmlns:p14="http://schemas.microsoft.com/office/powerpoint/2010/main" val="145837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Economics of the new privatization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l="-5871" r="-5871"/>
          <a:stretch>
            <a:fillRect/>
          </a:stretch>
        </p:blipFill>
        <p:spPr>
          <a:xfrm>
            <a:off x="457200" y="1332561"/>
            <a:ext cx="8229600" cy="4682478"/>
          </a:xfrm>
        </p:spPr>
      </p:pic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71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b="1" dirty="0" smtClean="0">
                <a:solidFill>
                  <a:srgbClr val="000090"/>
                </a:solidFill>
              </a:rPr>
              <a:t>The </a:t>
            </a:r>
            <a:r>
              <a:rPr lang="en-US" sz="3600" b="1" dirty="0">
                <a:solidFill>
                  <a:srgbClr val="000090"/>
                </a:solidFill>
              </a:rPr>
              <a:t>vested interests promoting </a:t>
            </a:r>
            <a:r>
              <a:rPr lang="en-US" sz="3600" b="1" dirty="0" smtClean="0">
                <a:solidFill>
                  <a:srgbClr val="000090"/>
                </a:solidFill>
              </a:rPr>
              <a:t>the </a:t>
            </a:r>
            <a:r>
              <a:rPr lang="en-US" sz="3600" b="1" dirty="0">
                <a:solidFill>
                  <a:srgbClr val="000090"/>
                </a:solidFill>
              </a:rPr>
              <a:t>new forms</a:t>
            </a:r>
            <a:br>
              <a:rPr lang="en-US" sz="3600" b="1" dirty="0">
                <a:solidFill>
                  <a:srgbClr val="000090"/>
                </a:solidFill>
              </a:rPr>
            </a:b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Role of </a:t>
            </a:r>
            <a:r>
              <a:rPr lang="en-GB" sz="2400" dirty="0" smtClean="0"/>
              <a:t>philanthrocapitalism</a:t>
            </a:r>
          </a:p>
          <a:p>
            <a:pPr marL="0" indent="0">
              <a:buNone/>
            </a:pPr>
            <a:r>
              <a:rPr lang="en-GB" sz="2400" dirty="0" smtClean="0"/>
              <a:t>		Foundations and charities</a:t>
            </a:r>
            <a:br>
              <a:rPr lang="en-GB" sz="2400" dirty="0" smtClean="0"/>
            </a:br>
            <a:r>
              <a:rPr lang="en-GB" sz="2400" dirty="0" smtClean="0"/>
              <a:t>		Social </a:t>
            </a:r>
            <a:r>
              <a:rPr lang="en-GB" sz="2400" dirty="0"/>
              <a:t>finance </a:t>
            </a:r>
            <a:r>
              <a:rPr lang="en-GB" sz="2400" dirty="0" smtClean="0"/>
              <a:t>intermediaries</a:t>
            </a:r>
          </a:p>
          <a:p>
            <a:pPr marL="0" lvl="0" indent="0">
              <a:buNone/>
            </a:pPr>
            <a:r>
              <a:rPr lang="en-GB" sz="2400" dirty="0" smtClean="0"/>
              <a:t>		Large non-profit housing groups</a:t>
            </a:r>
          </a:p>
          <a:p>
            <a:pPr marL="0" lvl="0" indent="0">
              <a:buNone/>
            </a:pPr>
            <a:r>
              <a:rPr lang="en-GB" sz="2400" dirty="0" smtClean="0"/>
              <a:t>		Social enterprises</a:t>
            </a:r>
            <a:endParaRPr lang="en-GB" sz="2400" dirty="0"/>
          </a:p>
          <a:p>
            <a:r>
              <a:rPr lang="en-US" sz="2400" dirty="0">
                <a:latin typeface="Arial" charset="0"/>
              </a:rPr>
              <a:t>Growth shadow </a:t>
            </a:r>
            <a:r>
              <a:rPr lang="en-US" sz="2400" dirty="0" smtClean="0">
                <a:latin typeface="Arial" charset="0"/>
              </a:rPr>
              <a:t>banking - hedge funds, private equity  </a:t>
            </a:r>
          </a:p>
          <a:p>
            <a:r>
              <a:rPr lang="en-US" sz="2400" dirty="0" smtClean="0">
                <a:latin typeface="Arial" charset="0"/>
              </a:rPr>
              <a:t>Transnational companies and corporate social responsibility</a:t>
            </a:r>
          </a:p>
          <a:p>
            <a:r>
              <a:rPr lang="en-US" sz="2400" dirty="0" smtClean="0">
                <a:latin typeface="Arial" charset="0"/>
              </a:rPr>
              <a:t>Trade and business organizations</a:t>
            </a:r>
          </a:p>
          <a:p>
            <a:r>
              <a:rPr lang="en-US" sz="2400" dirty="0" smtClean="0">
                <a:latin typeface="Arial" charset="0"/>
              </a:rPr>
              <a:t>Right wing think tanks and political groups</a:t>
            </a:r>
            <a:endParaRPr lang="en-US" sz="2400" dirty="0">
              <a:latin typeface="Arial" charset="0"/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60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Neoliberal public management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</a:rPr>
              <a:t>Commissioning – separation of purchaser and provider functions.</a:t>
            </a:r>
          </a:p>
          <a:p>
            <a:pPr lvl="0"/>
            <a:r>
              <a:rPr lang="en-GB" sz="2400" dirty="0"/>
              <a:t>Loss of experience in frontline service delivery and contact with service users</a:t>
            </a:r>
            <a:r>
              <a:rPr lang="en-GB" sz="2400" dirty="0" smtClean="0"/>
              <a:t>.</a:t>
            </a:r>
            <a:endParaRPr lang="en-US" sz="2400" dirty="0" smtClean="0">
              <a:latin typeface="Arial" charset="0"/>
            </a:endParaRPr>
          </a:p>
          <a:p>
            <a:pPr lvl="0"/>
            <a:r>
              <a:rPr lang="en-GB" sz="2400" dirty="0"/>
              <a:t>Public sector </a:t>
            </a:r>
            <a:r>
              <a:rPr lang="en-GB" sz="2400" dirty="0" smtClean="0"/>
              <a:t>relinquishes </a:t>
            </a:r>
            <a:r>
              <a:rPr lang="en-GB" sz="2400" dirty="0"/>
              <a:t>responsibility for changes in staffing levels, terms and conditions, and the employment practices of contractors. </a:t>
            </a:r>
            <a:endParaRPr lang="en-IE" sz="2400" dirty="0"/>
          </a:p>
          <a:p>
            <a:r>
              <a:rPr lang="en-US" sz="2400" dirty="0" smtClean="0">
                <a:latin typeface="Arial" charset="0"/>
              </a:rPr>
              <a:t>In</a:t>
            </a:r>
            <a:r>
              <a:rPr lang="en-US" sz="2400" dirty="0">
                <a:latin typeface="Arial" charset="0"/>
              </a:rPr>
              <a:t>-house option restricted to </a:t>
            </a:r>
            <a:r>
              <a:rPr lang="en-US" sz="2400" i="1" dirty="0">
                <a:latin typeface="Arial" charset="0"/>
              </a:rPr>
              <a:t>‘business as usual’</a:t>
            </a:r>
            <a:r>
              <a:rPr lang="en-US" sz="2400" i="1" dirty="0" smtClean="0">
                <a:latin typeface="Arial" charset="0"/>
              </a:rPr>
              <a:t>.</a:t>
            </a:r>
          </a:p>
          <a:p>
            <a:r>
              <a:rPr lang="en-GB" sz="2400" dirty="0"/>
              <a:t>Rationalisation as services are privatized.</a:t>
            </a:r>
            <a:endParaRPr lang="en-IE" sz="2400" dirty="0"/>
          </a:p>
          <a:p>
            <a:endParaRPr lang="en-US" sz="2400" i="1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pic>
        <p:nvPicPr>
          <p:cNvPr id="18435" name="Picture 3" descr="ESSU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5038"/>
            <a:ext cx="1717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68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1216</Words>
  <Application>Microsoft Macintosh PowerPoint</Application>
  <PresentationFormat>On-screen Show (4:3)</PresentationFormat>
  <Paragraphs>175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New Forms of Privatization Making It Public:   Evidence and Action Against Privatization National Union of Public and General Employees Ottawa, Canada 28-30 October 2014</vt:lpstr>
      <vt:lpstr>Agenda</vt:lpstr>
      <vt:lpstr>Context</vt:lpstr>
      <vt:lpstr> Why new forms of privatization have emerged internationally and in Canada </vt:lpstr>
      <vt:lpstr> Outline of the new forms  </vt:lpstr>
      <vt:lpstr>Six parts to each pathway</vt:lpstr>
      <vt:lpstr>Economics of the new privatization</vt:lpstr>
      <vt:lpstr> The vested interests promoting the new forms </vt:lpstr>
      <vt:lpstr>Neoliberal public management</vt:lpstr>
      <vt:lpstr>P3 Strategic Partnerships</vt:lpstr>
      <vt:lpstr>P3 strategic partnerships</vt:lpstr>
      <vt:lpstr>Impact investing - social investment</vt:lpstr>
      <vt:lpstr>Social Impact Bonds</vt:lpstr>
      <vt:lpstr>Social Impact Bonds – savings?</vt:lpstr>
      <vt:lpstr> </vt:lpstr>
      <vt:lpstr>Transfer of services to social enterprises</vt:lpstr>
      <vt:lpstr>Personal budgets</vt:lpstr>
      <vt:lpstr>Future of P3 projects</vt:lpstr>
      <vt:lpstr> Performance of new privatizations </vt:lpstr>
      <vt:lpstr> Effect of a 'public service economy' </vt:lpstr>
      <vt:lpstr>Impacts for service users</vt:lpstr>
      <vt:lpstr>Impacts for public employees </vt:lpstr>
      <vt:lpstr>Lessons learned</vt:lpstr>
      <vt:lpstr>Action strategies</vt:lpstr>
      <vt:lpstr>Sources</vt:lpstr>
    </vt:vector>
  </TitlesOfParts>
  <Company>European Services Strategy Unit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Dexter Whitfield</dc:creator>
  <cp:lastModifiedBy>Dexter Whitfield</cp:lastModifiedBy>
  <cp:revision>10</cp:revision>
  <dcterms:created xsi:type="dcterms:W3CDTF">2014-10-28T12:40:45Z</dcterms:created>
  <dcterms:modified xsi:type="dcterms:W3CDTF">2014-11-05T15:50:28Z</dcterms:modified>
</cp:coreProperties>
</file>